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78" r:id="rId5"/>
    <p:sldId id="259" r:id="rId6"/>
    <p:sldId id="260" r:id="rId7"/>
    <p:sldId id="261" r:id="rId8"/>
    <p:sldId id="276" r:id="rId9"/>
    <p:sldId id="262" r:id="rId10"/>
    <p:sldId id="263" r:id="rId11"/>
    <p:sldId id="264" r:id="rId12"/>
    <p:sldId id="265" r:id="rId13"/>
    <p:sldId id="277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0240" autoAdjust="0"/>
  </p:normalViewPr>
  <p:slideViewPr>
    <p:cSldViewPr snapToGrid="0" snapToObjects="1">
      <p:cViewPr varScale="1">
        <p:scale>
          <a:sx n="41" d="100"/>
          <a:sy n="41" d="100"/>
        </p:scale>
        <p:origin x="-14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1EE3D-75D2-8E48-B5B4-EC49A4C3CCD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8DA73-7F44-AF45-936D-9524E0148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3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8DA73-7F44-AF45-936D-9524E01485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59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Task: Building a list of potential</a:t>
            </a:r>
            <a:r>
              <a:rPr lang="en-US" baseline="0" dirty="0" smtClean="0"/>
              <a:t> destinations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8DA73-7F44-AF45-936D-9524E01485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3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Focusing on the decision</a:t>
            </a:r>
            <a:r>
              <a:rPr lang="en-US" baseline="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 of where to travel, U</a:t>
            </a:r>
            <a:r>
              <a:rPr lang="en-US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nchartered will provide a fun and engaging platform for discovering new places to travel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8DA73-7F44-AF45-936D-9524E01485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5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/>
              <a:buChar char="•"/>
            </a:pPr>
            <a:r>
              <a:rPr lang="en-US" sz="2400" dirty="0" smtClean="0">
                <a:latin typeface="Lantinghei TC Extralight"/>
                <a:cs typeface="Lantinghei TC Extralight"/>
              </a:rPr>
              <a:t>Too much info, often not relevant</a:t>
            </a:r>
          </a:p>
          <a:p>
            <a:pPr lvl="1">
              <a:buFont typeface="Arial"/>
              <a:buChar char="•"/>
            </a:pPr>
            <a:r>
              <a:rPr lang="en-US" sz="2400" dirty="0" smtClean="0">
                <a:latin typeface="Lantinghei TC Extralight"/>
                <a:cs typeface="Lantinghei TC Extralight"/>
              </a:rPr>
              <a:t>Some apps that do things, but they do not do it well:</a:t>
            </a:r>
          </a:p>
          <a:p>
            <a:pPr lvl="2">
              <a:buFont typeface="Courier New"/>
              <a:buChar char="o"/>
            </a:pPr>
            <a:r>
              <a:rPr lang="en-US" sz="2000" dirty="0" smtClean="0">
                <a:latin typeface="Lantinghei TC Extralight"/>
                <a:cs typeface="Lantinghei TC Extralight"/>
              </a:rPr>
              <a:t>StumbleUpon, TripAdvisor</a:t>
            </a:r>
          </a:p>
          <a:p>
            <a:pPr lvl="1">
              <a:buFont typeface="Arial"/>
              <a:buChar char="•"/>
            </a:pPr>
            <a:r>
              <a:rPr lang="en-US" sz="2400" dirty="0" smtClean="0">
                <a:latin typeface="Lantinghei TC Extralight"/>
                <a:cs typeface="Lantinghei TC Extralight"/>
              </a:rPr>
              <a:t>Friend recommendations valued</a:t>
            </a:r>
          </a:p>
          <a:p>
            <a:pPr lvl="1">
              <a:buFont typeface="Arial"/>
              <a:buChar char="•"/>
            </a:pPr>
            <a:r>
              <a:rPr lang="en-US" sz="2400" dirty="0" smtClean="0">
                <a:latin typeface="Lantinghei TC Extralight"/>
                <a:cs typeface="Lantinghei TC Extralight"/>
              </a:rPr>
              <a:t>After choosing destination, focus on logistics with multiple tools</a:t>
            </a:r>
          </a:p>
          <a:p>
            <a:pPr lvl="1">
              <a:buFont typeface="Arial"/>
              <a:buChar char="•"/>
            </a:pPr>
            <a:r>
              <a:rPr lang="en-US" sz="2400" dirty="0" smtClean="0">
                <a:latin typeface="Lantinghei TC Extralight"/>
                <a:cs typeface="Lantinghei TC Extralight"/>
              </a:rPr>
              <a:t>Group decisions (one proposer, others approve)</a:t>
            </a:r>
          </a:p>
          <a:p>
            <a:endParaRPr lang="en-US" dirty="0" smtClean="0"/>
          </a:p>
          <a:p>
            <a:r>
              <a:rPr lang="en-US" dirty="0" smtClean="0"/>
              <a:t>Three phases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Discovery/Decision making</a:t>
            </a:r>
          </a:p>
          <a:p>
            <a:r>
              <a:rPr lang="en-US" baseline="0" dirty="0" smtClean="0"/>
              <a:t>Logistics</a:t>
            </a:r>
          </a:p>
          <a:p>
            <a:r>
              <a:rPr lang="en-US" baseline="0" dirty="0" smtClean="0"/>
              <a:t>Planning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8DA73-7F44-AF45-936D-9524E014859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75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communication (don’t want to use another account; use existing mediums of</a:t>
            </a:r>
            <a:r>
              <a:rPr lang="en-US" baseline="0" dirty="0" smtClean="0"/>
              <a:t> </a:t>
            </a:r>
            <a:r>
              <a:rPr lang="en-US" dirty="0" smtClean="0"/>
              <a:t>communication like Facebook)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research (most important -- could be improved)</a:t>
            </a:r>
          </a:p>
          <a:p>
            <a:r>
              <a:rPr lang="en-US" dirty="0" smtClean="0"/>
              <a:t>	sample trips / budgets (searchable)</a:t>
            </a:r>
          </a:p>
          <a:p>
            <a:r>
              <a:rPr lang="en-US" dirty="0" smtClean="0"/>
              <a:t>	accessible and applicable (hostel maps) -- easily finding things that are relevant to me</a:t>
            </a:r>
          </a:p>
          <a:p>
            <a:endParaRPr lang="en-US" dirty="0" smtClean="0"/>
          </a:p>
          <a:p>
            <a:r>
              <a:rPr lang="en-US" dirty="0" smtClean="0"/>
              <a:t>Logistics</a:t>
            </a:r>
          </a:p>
          <a:p>
            <a:r>
              <a:rPr lang="en-US" dirty="0" smtClean="0"/>
              <a:t>	best and cheapest way to get into a region and route between (both region and city)</a:t>
            </a:r>
          </a:p>
          <a:p>
            <a:endParaRPr lang="en-US" dirty="0" smtClean="0"/>
          </a:p>
          <a:p>
            <a:r>
              <a:rPr lang="en-US" dirty="0" smtClean="0"/>
              <a:t>getting all these things in one place and central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8DA73-7F44-AF45-936D-9524E01485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39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Significance: High</a:t>
            </a:r>
          </a:p>
          <a:p>
            <a:r>
              <a:rPr lang="en-US" dirty="0" smtClean="0"/>
              <a:t>Feasibility: Low</a:t>
            </a:r>
          </a:p>
          <a:p>
            <a:r>
              <a:rPr lang="en-US" dirty="0" smtClean="0"/>
              <a:t>Interest:</a:t>
            </a:r>
            <a:r>
              <a:rPr lang="en-US" baseline="0" dirty="0" smtClean="0"/>
              <a:t>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8DA73-7F44-AF45-936D-9524E01485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8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Significance: High</a:t>
            </a:r>
          </a:p>
          <a:p>
            <a:r>
              <a:rPr lang="en-US" dirty="0" smtClean="0"/>
              <a:t>Feasibility: medium</a:t>
            </a:r>
          </a:p>
          <a:p>
            <a:r>
              <a:rPr lang="en-US" dirty="0" smtClean="0"/>
              <a:t>Interest:</a:t>
            </a:r>
            <a:r>
              <a:rPr lang="en-US" baseline="0" dirty="0" smtClean="0"/>
              <a:t> High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8DA73-7F44-AF45-936D-9524E01485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42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Significance: medium</a:t>
            </a:r>
          </a:p>
          <a:p>
            <a:r>
              <a:rPr lang="en-US" dirty="0" smtClean="0"/>
              <a:t>Feasibility: High</a:t>
            </a:r>
          </a:p>
          <a:p>
            <a:r>
              <a:rPr lang="en-US" dirty="0" smtClean="0"/>
              <a:t>Interest:</a:t>
            </a:r>
            <a:r>
              <a:rPr lang="en-US" baseline="0" dirty="0" smtClean="0"/>
              <a:t> High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8DA73-7F44-AF45-936D-9524E01485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14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Task: building</a:t>
            </a:r>
            <a:r>
              <a:rPr lang="en-US" baseline="0" dirty="0" smtClean="0"/>
              <a:t> list of potential destinations, finding activities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8DA73-7F44-AF45-936D-9524E01485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8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Task: filtering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8DA73-7F44-AF45-936D-9524E01485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0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FBA6E8E-F0B2-5848-963C-876CE79D9B27}" type="datetimeFigureOut">
              <a:rPr lang="en-US" smtClean="0"/>
              <a:t>10/9/14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E126797-1CAD-6840-B3B4-C91FF83FD7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0925"/>
            <a:ext cx="7772400" cy="980633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Lantinghei TC Extralight"/>
                <a:cs typeface="Lantinghei TC Extralight"/>
              </a:rPr>
              <a:t>Uncharted</a:t>
            </a:r>
            <a:endParaRPr lang="en-US" sz="4800" dirty="0">
              <a:latin typeface="Lantinghei TC Extralight"/>
              <a:cs typeface="Lantinghei TC Extra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0510" y="1904076"/>
            <a:ext cx="7194966" cy="783342"/>
          </a:xfrm>
          <a:noFill/>
          <a:ln>
            <a:noFill/>
          </a:ln>
        </p:spPr>
        <p:txBody>
          <a:bodyPr>
            <a:normAutofit fontScale="85000" lnSpcReduction="10000"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Lantinghei TC Extralight"/>
                <a:cs typeface="Lantinghei TC Extralight"/>
              </a:rPr>
              <a:t>Presenter: Moustafa Asfour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Lantinghei TC Extralight"/>
                <a:cs typeface="Lantinghei TC Extralight"/>
              </a:rPr>
              <a:t>Group Members: Raissa Largman, Matthew Taylor, Kate Wendell</a:t>
            </a:r>
            <a:endParaRPr lang="en-US" sz="2000" dirty="0">
              <a:solidFill>
                <a:schemeClr val="tx1"/>
              </a:solidFill>
              <a:latin typeface="Lantinghei TC Extralight"/>
              <a:cs typeface="Lantinghei TC Extra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398" y="3098917"/>
            <a:ext cx="2998370" cy="2248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22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594" y="4159189"/>
            <a:ext cx="1966974" cy="1966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595"/>
            <a:ext cx="8229600" cy="747911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Task Analysis Results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Who is going to use the system?</a:t>
            </a:r>
          </a:p>
          <a:p>
            <a:pPr lvl="1">
              <a:buFont typeface="Courier New"/>
              <a:buChar char="o"/>
            </a:pP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18-25 year old students and young </a:t>
            </a:r>
          </a:p>
          <a:p>
            <a:pPr lvl="1">
              <a:buFont typeface="Courier New"/>
              <a:buChar char="o"/>
            </a:pP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Travel for fun, looking for new experiences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  <a:latin typeface="Lantinghei TC Extralight"/>
              <a:cs typeface="Lantinghei TC Extralight"/>
            </a:endParaRPr>
          </a:p>
          <a:p>
            <a:pPr marL="3429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What tasks do they now perform?</a:t>
            </a:r>
          </a:p>
          <a:p>
            <a:pPr marL="742950" lvl="2" indent="-342900">
              <a:buFont typeface="Courier New"/>
              <a:buChar char="o"/>
            </a:pP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Search or ask friends for a travel destination</a:t>
            </a:r>
          </a:p>
          <a:p>
            <a:pPr marL="742950" lvl="2" indent="-342900">
              <a:buFont typeface="Courier New"/>
              <a:buChar char="o"/>
            </a:pP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communicate with friends to gauge interest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What tasks are desired?</a:t>
            </a:r>
          </a:p>
          <a:p>
            <a:pPr marL="742950" lvl="2" indent="-342900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Communication</a:t>
            </a:r>
          </a:p>
          <a:p>
            <a:pPr marL="742950" lvl="2" indent="-342900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Research</a:t>
            </a:r>
          </a:p>
          <a:p>
            <a:pPr marL="742950" lvl="2" indent="-342900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Logistics</a:t>
            </a:r>
          </a:p>
          <a:p>
            <a:pPr marL="342900" lvl="1" indent="-342900">
              <a:buFont typeface="Arial"/>
              <a:buChar char="•"/>
            </a:pPr>
            <a:endParaRPr lang="en-US" sz="2400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687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2019"/>
            <a:ext cx="8229600" cy="664354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Task Analysis Results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25384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How are the tasks learned</a:t>
            </a:r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?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Repeated action; adapting </a:t>
            </a:r>
            <a:r>
              <a:rPr lang="en-US" sz="20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pre-existing </a:t>
            </a: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skills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From friends (e.g. </a:t>
            </a:r>
            <a:r>
              <a:rPr lang="en-US" sz="2000" dirty="0" err="1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theFlightDeal</a:t>
            </a: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)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Where </a:t>
            </a:r>
            <a:r>
              <a:rPr lang="en-US" sz="24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are the tasks performed</a:t>
            </a:r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?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Computer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At home or hostel/hotel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What is </a:t>
            </a:r>
            <a:r>
              <a:rPr lang="en-US" sz="24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the relationship between customer &amp; data</a:t>
            </a:r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?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Inundated </a:t>
            </a:r>
            <a:r>
              <a:rPr lang="en-US" sz="20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with </a:t>
            </a: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data</a:t>
            </a:r>
            <a:endParaRPr lang="en-US" sz="2000" dirty="0">
              <a:solidFill>
                <a:srgbClr val="000000"/>
              </a:solidFill>
              <a:latin typeface="Lantinghei TC Extralight"/>
              <a:cs typeface="Lantinghei TC Extralight"/>
            </a:endParaRP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Want less data, more value</a:t>
            </a:r>
            <a:endParaRPr lang="en-US" dirty="0">
              <a:solidFill>
                <a:srgbClr val="000000"/>
              </a:solidFill>
              <a:latin typeface="Lantinghei TC Extralight"/>
              <a:cs typeface="Lantinghei TC Extra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692" y="3743385"/>
            <a:ext cx="2568435" cy="13967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7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Task Analysis Results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59564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What other tools does the customer have</a:t>
            </a:r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?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Google </a:t>
            </a:r>
            <a:r>
              <a:rPr lang="en-US" sz="20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search</a:t>
            </a: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, Google Docs, </a:t>
            </a:r>
            <a:r>
              <a:rPr lang="en-US" sz="20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email</a:t>
            </a: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/Facebook </a:t>
            </a:r>
            <a:r>
              <a:rPr lang="en-US" sz="20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threads, </a:t>
            </a: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TripAdvisor reviews, flight sites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How </a:t>
            </a:r>
            <a:r>
              <a:rPr lang="en-US" sz="24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do users communicate with each other</a:t>
            </a:r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?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Email, Facebook, Google Docs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Word of Mouth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Skype</a:t>
            </a:r>
            <a:endParaRPr lang="en-US" sz="2400" dirty="0" smtClean="0">
              <a:solidFill>
                <a:srgbClr val="000000"/>
              </a:solidFill>
              <a:latin typeface="Lantinghei TC Extralight"/>
              <a:cs typeface="Lantinghei TC Extralight"/>
            </a:endParaRPr>
          </a:p>
          <a:p>
            <a:r>
              <a:rPr lang="en-US" sz="24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How often are the tasks performed</a:t>
            </a:r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?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Logistics </a:t>
            </a:r>
            <a:r>
              <a:rPr lang="en-US" sz="20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very </a:t>
            </a: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cyclic; tasks performed often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Whole task list only once or twice a year</a:t>
            </a:r>
            <a:endParaRPr lang="en-US" sz="2000" dirty="0">
              <a:solidFill>
                <a:srgbClr val="000000"/>
              </a:solidFill>
              <a:latin typeface="Lantinghei TC Extralight"/>
              <a:cs typeface="Lantinghei TC Extra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562" y="2105655"/>
            <a:ext cx="1081832" cy="1081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304" y="3977348"/>
            <a:ext cx="896574" cy="8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0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Lantinghei TC Extralight"/>
                <a:cs typeface="Lantinghei TC Extralight"/>
              </a:rPr>
              <a:t>Task Analysis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18259"/>
            <a:ext cx="8229600" cy="2861782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What are the time constraints on the tasks</a:t>
            </a:r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?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Activity planning often short notice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logistics planning </a:t>
            </a: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generally well in advance</a:t>
            </a:r>
          </a:p>
          <a:p>
            <a:r>
              <a:rPr lang="en-US" sz="24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What happens when things go wrong</a:t>
            </a:r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?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Stuck abroad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Activity </a:t>
            </a:r>
            <a:r>
              <a:rPr lang="en-US" sz="20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that is </a:t>
            </a: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not </a:t>
            </a:r>
            <a:r>
              <a:rPr lang="en-US" sz="2000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fun or </a:t>
            </a:r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exciting</a:t>
            </a:r>
            <a:endParaRPr lang="en-US" sz="2000" dirty="0">
              <a:solidFill>
                <a:srgbClr val="000000"/>
              </a:solidFill>
              <a:latin typeface="Lantinghei TC Extralight"/>
              <a:cs typeface="Lantinghei TC Extra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351" y="4073659"/>
            <a:ext cx="2306596" cy="1539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510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Representative Task - Simple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197709"/>
            <a:ext cx="4505374" cy="1194734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Build a list of potential destinations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518" y="26162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02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Representative Task - Moderate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8398"/>
            <a:ext cx="3820304" cy="856397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Filtering destinations</a:t>
            </a:r>
            <a:endParaRPr lang="en-US" dirty="0">
              <a:solidFill>
                <a:srgbClr val="000000"/>
              </a:solidFill>
              <a:latin typeface="Lantinghei TC Extralight"/>
              <a:cs typeface="Lantinghei TC Extralight"/>
            </a:endParaRPr>
          </a:p>
        </p:txBody>
      </p:sp>
      <p:pic>
        <p:nvPicPr>
          <p:cNvPr id="5" name="Picture 4" descr="Screen Shot 2014-10-09 at 3.3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98400"/>
            <a:ext cx="8442541" cy="962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06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Representative Task - Complex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4216"/>
            <a:ext cx="8229600" cy="87873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Find itineraries or activities </a:t>
            </a:r>
            <a:r>
              <a:rPr lang="en-US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for </a:t>
            </a:r>
            <a:r>
              <a:rPr lang="en-US" dirty="0">
                <a:solidFill>
                  <a:srgbClr val="000000"/>
                </a:solidFill>
                <a:latin typeface="Lantinghei TC Extralight"/>
                <a:cs typeface="Lantinghei TC Extralight"/>
              </a:rPr>
              <a:t>those destinations</a:t>
            </a:r>
          </a:p>
        </p:txBody>
      </p:sp>
      <p:pic>
        <p:nvPicPr>
          <p:cNvPr id="4" name="Picture 3" descr="Screen Shot 2014-10-09 at 3.35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95" y="2981863"/>
            <a:ext cx="3825227" cy="3278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455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1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Application Idea – Group Collaboration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pic>
        <p:nvPicPr>
          <p:cNvPr id="4" name="Picture 3" descr="Group collabor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54" y="2058298"/>
            <a:ext cx="4902200" cy="340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5989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Application Idea – Share Itineraries 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pic>
        <p:nvPicPr>
          <p:cNvPr id="4" name="Picture 3" descr="Share itiner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46" y="2456597"/>
            <a:ext cx="4891925" cy="26905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35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Application Idea – Earth Tinder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pic>
        <p:nvPicPr>
          <p:cNvPr id="4" name="Picture 3" descr="Earth tin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41" y="2389752"/>
            <a:ext cx="5313008" cy="1954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773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892" y="585248"/>
            <a:ext cx="3536199" cy="645607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Overview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148"/>
            <a:ext cx="4212077" cy="3729302"/>
          </a:xfrm>
          <a:noFill/>
          <a:ln>
            <a:noFill/>
          </a:ln>
        </p:spPr>
        <p:txBody>
          <a:bodyPr>
            <a:normAutofit fontScale="92500"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Overall problem &amp; solution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Contextual inquiry description &amp; results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Task analysis results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Three representative tasks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Three application ideas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Early design sketches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Summary</a:t>
            </a:r>
            <a:endParaRPr lang="en-US" sz="2400" dirty="0">
              <a:solidFill>
                <a:srgbClr val="000000"/>
              </a:solidFill>
              <a:latin typeface="Lantinghei TC Extralight"/>
              <a:cs typeface="Lantinghei T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50368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Early Design Sketches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pic>
        <p:nvPicPr>
          <p:cNvPr id="4" name="Picture 3" descr="IMG_159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5577" y="1433760"/>
            <a:ext cx="3366580" cy="44887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303621" y="5593509"/>
            <a:ext cx="378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ntinghei TC Extralight"/>
                <a:cs typeface="Lantinghei TC Extralight"/>
              </a:rPr>
              <a:t>Trip details and favorites</a:t>
            </a:r>
            <a:endParaRPr lang="en-US" dirty="0">
              <a:latin typeface="Lantinghei TC Extralight"/>
              <a:cs typeface="Lantinghei TC Extralight"/>
            </a:endParaRPr>
          </a:p>
        </p:txBody>
      </p:sp>
      <p:pic>
        <p:nvPicPr>
          <p:cNvPr id="6" name="Picture 5" descr="IMG_158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21" y="1950068"/>
            <a:ext cx="3148079" cy="4197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470596" y="6305491"/>
            <a:ext cx="138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ntinghei TC Extralight"/>
                <a:cs typeface="Lantinghei TC Extralight"/>
              </a:rPr>
              <a:t>Trip details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45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Early Design Sketches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pic>
        <p:nvPicPr>
          <p:cNvPr id="4" name="Picture 3" descr="IMG_15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9710" y="1368018"/>
            <a:ext cx="3059105" cy="4078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86480" y="5176768"/>
            <a:ext cx="239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ntinghei TC Extralight"/>
                <a:cs typeface="Lantinghei TC Extralight"/>
              </a:rPr>
              <a:t>Filter with images</a:t>
            </a:r>
            <a:endParaRPr lang="en-US" dirty="0">
              <a:latin typeface="Lantinghei TC Extralight"/>
              <a:cs typeface="Lantinghei T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39492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Early Design Sketches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pic>
        <p:nvPicPr>
          <p:cNvPr id="4" name="Picture 3" descr="IMG_158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18" y="1814019"/>
            <a:ext cx="3274935" cy="4366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98135" y="6328911"/>
            <a:ext cx="118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antinghei TC Extralight"/>
                <a:cs typeface="Lantinghei TC Extralight"/>
              </a:rPr>
              <a:t>Wish list</a:t>
            </a:r>
            <a:endParaRPr lang="en-US" dirty="0">
              <a:latin typeface="Lantinghei TC Extralight"/>
              <a:cs typeface="Lantinghei TC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953451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Summary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3627"/>
            <a:ext cx="8229600" cy="3519366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Difficult to plan for trips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Logistics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destinations</a:t>
            </a:r>
            <a:endParaRPr lang="en-US" sz="2000" dirty="0">
              <a:solidFill>
                <a:srgbClr val="000000"/>
              </a:solidFill>
              <a:latin typeface="Lantinghei TC Extralight"/>
              <a:cs typeface="Lantinghei TC Extralight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For finding destinations, there is too much info</a:t>
            </a:r>
          </a:p>
          <a:p>
            <a:pPr lvl="1"/>
            <a:r>
              <a:rPr lang="en-US" sz="20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Most is not useful</a:t>
            </a:r>
            <a:endParaRPr lang="en-US" sz="2000" dirty="0">
              <a:solidFill>
                <a:srgbClr val="000000"/>
              </a:solidFill>
              <a:latin typeface="Lantinghei TC Extralight"/>
              <a:cs typeface="Lantinghei TC Extralight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The advice of friends is worthwhile</a:t>
            </a:r>
          </a:p>
          <a:p>
            <a:r>
              <a:rPr lang="en-US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Unchartered will provide a fun and engaging platform for discovering new places to travel</a:t>
            </a:r>
            <a:endParaRPr lang="en-US" dirty="0">
              <a:solidFill>
                <a:srgbClr val="000000"/>
              </a:solidFill>
              <a:latin typeface="Lantinghei TC Extralight"/>
              <a:cs typeface="Lantinghei TC Extra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1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769" y="417789"/>
            <a:ext cx="7631353" cy="618327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2F5897"/>
                </a:solidFill>
                <a:latin typeface="Lantinghei TC Extralight"/>
                <a:cs typeface="Lantinghei TC Extralight"/>
              </a:rPr>
              <a:t>Overall Problem</a:t>
            </a:r>
            <a:r>
              <a:rPr lang="en-US" sz="4000" dirty="0" smtClean="0"/>
              <a:t>	</a:t>
            </a:r>
            <a:endParaRPr lang="en-US" sz="4000" dirty="0"/>
          </a:p>
        </p:txBody>
      </p:sp>
      <p:pic>
        <p:nvPicPr>
          <p:cNvPr id="5" name="Picture 4" descr="Travel google do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24" y="1539916"/>
            <a:ext cx="7631353" cy="44077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883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904"/>
            <a:ext cx="8229600" cy="1015296"/>
          </a:xfrm>
        </p:spPr>
        <p:txBody>
          <a:bodyPr/>
          <a:lstStyle/>
          <a:p>
            <a:r>
              <a:rPr lang="en-US" sz="4000" dirty="0" smtClean="0">
                <a:solidFill>
                  <a:srgbClr val="2F5897"/>
                </a:solidFill>
                <a:latin typeface="Lantinghei TC Extralight"/>
                <a:cs typeface="Lantinghei TC Extralight"/>
              </a:rPr>
              <a:t>Solution</a:t>
            </a:r>
            <a:endParaRPr lang="en-US" sz="4000" dirty="0">
              <a:solidFill>
                <a:srgbClr val="2F589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06" y="1940993"/>
            <a:ext cx="2976865" cy="3971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554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789"/>
            <a:ext cx="8229600" cy="898314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Contextual Inquiry - Description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1713" y="1904769"/>
            <a:ext cx="5096127" cy="2239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 smtClean="0">
                <a:latin typeface="Lantinghei TC Extralight"/>
                <a:cs typeface="Lantinghei TC Extralight"/>
              </a:rPr>
              <a:t>All avid travelers who have planned trips</a:t>
            </a:r>
          </a:p>
          <a:p>
            <a:r>
              <a:rPr lang="en-US" sz="2600" dirty="0" smtClean="0">
                <a:latin typeface="Lantinghei TC Extralight"/>
                <a:cs typeface="Lantinghei TC Extralight"/>
              </a:rPr>
              <a:t>In target age range (18-25)</a:t>
            </a:r>
          </a:p>
          <a:p>
            <a:r>
              <a:rPr lang="en-US" sz="2600" dirty="0" smtClean="0">
                <a:latin typeface="Lantinghei TC Extralight"/>
                <a:cs typeface="Lantinghei TC Extralight"/>
              </a:rPr>
              <a:t>Recruited through personal connection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96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500"/>
            <a:ext cx="8229600" cy="864892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Contextual Inquiry - Jonathan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069" y="1634945"/>
            <a:ext cx="4411176" cy="150065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Lantinghei TC Extralight"/>
                <a:cs typeface="Lantinghei TC Extralight"/>
              </a:rPr>
              <a:t>Senior at Stanford</a:t>
            </a:r>
          </a:p>
          <a:p>
            <a:r>
              <a:rPr lang="en-US" dirty="0" smtClean="0">
                <a:solidFill>
                  <a:schemeClr val="tx1"/>
                </a:solidFill>
                <a:latin typeface="Lantinghei TC Extralight"/>
                <a:cs typeface="Lantinghei TC Extralight"/>
              </a:rPr>
              <a:t>Interviewed in </a:t>
            </a:r>
            <a:r>
              <a:rPr lang="en-US" dirty="0" err="1" smtClean="0">
                <a:solidFill>
                  <a:schemeClr val="tx1"/>
                </a:solidFill>
                <a:latin typeface="Lantinghei TC Extralight"/>
                <a:cs typeface="Lantinghei TC Extralight"/>
              </a:rPr>
              <a:t>Ujamaa</a:t>
            </a:r>
            <a:endParaRPr lang="en-US" dirty="0">
              <a:solidFill>
                <a:schemeClr val="tx1"/>
              </a:solidFill>
              <a:latin typeface="Lantinghei TC Extralight"/>
              <a:cs typeface="Lantinghei TC Extra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90" y="3146197"/>
            <a:ext cx="2784939" cy="2087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29" y="2171387"/>
            <a:ext cx="2001733" cy="15006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029" y="3672044"/>
            <a:ext cx="1865898" cy="24821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03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199"/>
            <a:ext cx="8229600" cy="781334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Contextual Inquiry – Aileen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600200"/>
            <a:ext cx="4505373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Senior at Stanford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Interviewed in </a:t>
            </a:r>
            <a:r>
              <a:rPr lang="en-US" sz="2400" dirty="0" err="1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Xanadu</a:t>
            </a:r>
            <a:endParaRPr lang="en-US" sz="2400" dirty="0">
              <a:solidFill>
                <a:srgbClr val="000000"/>
              </a:solidFill>
              <a:latin typeface="Lantinghei TC Extralight"/>
              <a:cs typeface="Lantinghei TC Extra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78" y="3200193"/>
            <a:ext cx="3197559" cy="2403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937" y="1987668"/>
            <a:ext cx="2440726" cy="3246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186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927"/>
            <a:ext cx="8229600" cy="84818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Contextual Inquiry – Shelley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23750" cy="4525963"/>
          </a:xfrm>
        </p:spPr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Senior at Stanford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Interviewed in </a:t>
            </a:r>
            <a:r>
              <a:rPr lang="en-US" sz="2400" dirty="0" err="1" smtClean="0">
                <a:solidFill>
                  <a:srgbClr val="000000"/>
                </a:solidFill>
                <a:latin typeface="Lantinghei TC Extralight"/>
                <a:cs typeface="Lantinghei TC Extralight"/>
              </a:rPr>
              <a:t>Xanadu</a:t>
            </a:r>
            <a:endParaRPr lang="en-US" sz="2400" dirty="0" smtClean="0">
              <a:solidFill>
                <a:srgbClr val="000000"/>
              </a:solidFill>
              <a:latin typeface="Lantinghei TC Extralight"/>
              <a:cs typeface="Lantinghei TC Extralight"/>
            </a:endParaRPr>
          </a:p>
          <a:p>
            <a:endParaRPr lang="en-US" dirty="0">
              <a:latin typeface="Lantinghei TC Extralight"/>
              <a:cs typeface="Lantinghei TC Extra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50" y="1600200"/>
            <a:ext cx="3158037" cy="4210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46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4499"/>
            <a:ext cx="8229600" cy="898315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Lantinghei TC Extralight"/>
                <a:cs typeface="Lantinghei TC Extralight"/>
              </a:rPr>
              <a:t>Contextual Inquiry - Results</a:t>
            </a:r>
            <a:endParaRPr lang="en-US" sz="4000" dirty="0">
              <a:latin typeface="Lantinghei TC Extralight"/>
              <a:cs typeface="Lantinghei TC Extraligh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85156" y="1537153"/>
            <a:ext cx="6149767" cy="4770299"/>
            <a:chOff x="927997" y="1695936"/>
            <a:chExt cx="6149767" cy="47702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997" y="1695936"/>
              <a:ext cx="1490966" cy="198100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997" y="3676940"/>
              <a:ext cx="1490966" cy="198100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0827" y="4386795"/>
              <a:ext cx="1505482" cy="201437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Picture 6" descr="Sticky not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963" y="4386795"/>
              <a:ext cx="2829669" cy="207944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 descr="Travel google doc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963" y="1695936"/>
              <a:ext cx="4658801" cy="269085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95822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566</TotalTime>
  <Words>587</Words>
  <Application>Microsoft Macintosh PowerPoint</Application>
  <PresentationFormat>On-screen Show (4:3)</PresentationFormat>
  <Paragraphs>134</Paragraphs>
  <Slides>23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Executive</vt:lpstr>
      <vt:lpstr>Uncharted</vt:lpstr>
      <vt:lpstr>Overview</vt:lpstr>
      <vt:lpstr>Overall Problem </vt:lpstr>
      <vt:lpstr>Solution</vt:lpstr>
      <vt:lpstr>Contextual Inquiry - Description</vt:lpstr>
      <vt:lpstr>Contextual Inquiry - Jonathan</vt:lpstr>
      <vt:lpstr>Contextual Inquiry – Aileen</vt:lpstr>
      <vt:lpstr>Contextual Inquiry – Shelley</vt:lpstr>
      <vt:lpstr>Contextual Inquiry - Results</vt:lpstr>
      <vt:lpstr>Task Analysis Results</vt:lpstr>
      <vt:lpstr>Task Analysis Results</vt:lpstr>
      <vt:lpstr>Task Analysis Results</vt:lpstr>
      <vt:lpstr>Task Analysis Results</vt:lpstr>
      <vt:lpstr>Representative Task - Simple</vt:lpstr>
      <vt:lpstr>Representative Task - Moderate</vt:lpstr>
      <vt:lpstr>Representative Task - Complex</vt:lpstr>
      <vt:lpstr>Application Idea – Group Collaboration</vt:lpstr>
      <vt:lpstr>Application Idea – Share Itineraries </vt:lpstr>
      <vt:lpstr>Application Idea – Earth Tinder</vt:lpstr>
      <vt:lpstr>Early Design Sketches</vt:lpstr>
      <vt:lpstr>Early Design Sketches</vt:lpstr>
      <vt:lpstr>Early Design Sketches</vt:lpstr>
      <vt:lpstr>Summary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Moustafa Asfour</dc:creator>
  <cp:lastModifiedBy>Moustafa Asfour</cp:lastModifiedBy>
  <cp:revision>29</cp:revision>
  <dcterms:created xsi:type="dcterms:W3CDTF">2014-10-09T06:19:33Z</dcterms:created>
  <dcterms:modified xsi:type="dcterms:W3CDTF">2014-10-10T01:03:29Z</dcterms:modified>
</cp:coreProperties>
</file>